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5" r:id="rId3"/>
    <p:sldId id="276" r:id="rId4"/>
    <p:sldId id="286" r:id="rId5"/>
    <p:sldId id="279" r:id="rId6"/>
    <p:sldId id="278" r:id="rId7"/>
    <p:sldId id="290" r:id="rId8"/>
    <p:sldId id="291" r:id="rId9"/>
    <p:sldId id="287" r:id="rId10"/>
    <p:sldId id="283" r:id="rId11"/>
    <p:sldId id="293" r:id="rId12"/>
    <p:sldId id="292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2"/>
    <p:restoredTop sz="94599"/>
  </p:normalViewPr>
  <p:slideViewPr>
    <p:cSldViewPr snapToGrid="0">
      <p:cViewPr varScale="1">
        <p:scale>
          <a:sx n="112" d="100"/>
          <a:sy n="112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8/30/24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8/30/24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microsoft.com/office/2007/relationships/hdphoto" Target="../media/hdphoto10.wdp"/><Relationship Id="rId4" Type="http://schemas.openxmlformats.org/officeDocument/2006/relationships/image" Target="../media/image17.png"/><Relationship Id="rId9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684634"/>
            <a:ext cx="6418422" cy="3427502"/>
          </a:xfrm>
        </p:spPr>
        <p:txBody>
          <a:bodyPr/>
          <a:lstStyle/>
          <a:p>
            <a:r>
              <a:rPr lang="en-US" dirty="0"/>
              <a:t>Design efficiency and innovation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an Interactive Data Visualization Project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5129823"/>
            <a:ext cx="7414940" cy="1259547"/>
          </a:xfrm>
        </p:spPr>
        <p:txBody>
          <a:bodyPr/>
          <a:lstStyle/>
          <a:p>
            <a:r>
              <a:rPr lang="en-US" sz="1600" dirty="0"/>
              <a:t>Sumit Verma</a:t>
            </a:r>
          </a:p>
          <a:p>
            <a:r>
              <a:rPr lang="en-US" sz="1600" dirty="0"/>
              <a:t>bca V E2</a:t>
            </a:r>
          </a:p>
          <a:p>
            <a:r>
              <a:rPr lang="en-US" sz="1600" dirty="0"/>
              <a:t>07724402022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60" y="349177"/>
            <a:ext cx="10122632" cy="652054"/>
          </a:xfrm>
        </p:spPr>
        <p:txBody>
          <a:bodyPr/>
          <a:lstStyle/>
          <a:p>
            <a:r>
              <a:rPr lang="en-US" sz="3600" b="1" dirty="0"/>
              <a:t>Visualization Examples: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1F193-99CB-196E-3F29-1D609428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3" y="1001231"/>
            <a:ext cx="4723130" cy="2553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D6895F-034C-0DB3-5504-953EB7B3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87" y="1001231"/>
            <a:ext cx="4723130" cy="2538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87F7B-D4B7-CA64-1711-39A2BB29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6" y="3862996"/>
            <a:ext cx="4723130" cy="2532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5DD247-1EA7-E42A-378E-4256812469A8}"/>
              </a:ext>
            </a:extLst>
          </p:cNvPr>
          <p:cNvSpPr txBox="1"/>
          <p:nvPr/>
        </p:nvSpPr>
        <p:spPr>
          <a:xfrm>
            <a:off x="643127" y="3555220"/>
            <a:ext cx="461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Design-to-Total Duration 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0E8226-95FF-F882-DC56-BA38BD1DC575}"/>
              </a:ext>
            </a:extLst>
          </p:cNvPr>
          <p:cNvSpPr txBox="1"/>
          <p:nvPr/>
        </p:nvSpPr>
        <p:spPr>
          <a:xfrm>
            <a:off x="6095999" y="3555219"/>
            <a:ext cx="453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Complexity and Duration Interaction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B57A02-D8F4-A004-1B10-E3D174614630}"/>
              </a:ext>
            </a:extLst>
          </p:cNvPr>
          <p:cNvSpPr txBox="1"/>
          <p:nvPr/>
        </p:nvSpPr>
        <p:spPr>
          <a:xfrm>
            <a:off x="643127" y="6372873"/>
            <a:ext cx="461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Feedback Adjusted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F4CAAD-8E60-7EDB-274D-B52F5A839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987" y="3862996"/>
            <a:ext cx="4723130" cy="25161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C427E3-91D3-323C-6127-2DF43CCDDFA9}"/>
              </a:ext>
            </a:extLst>
          </p:cNvPr>
          <p:cNvSpPr txBox="1"/>
          <p:nvPr/>
        </p:nvSpPr>
        <p:spPr>
          <a:xfrm>
            <a:off x="6095999" y="6372874"/>
            <a:ext cx="453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Innovation Score  and  Design complexity Interaction</a:t>
            </a:r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B36FF-7EF9-2CF7-9A9D-77705F9F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73006-4078-58BE-4A14-26229E51B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9F399-E834-C645-EDFA-2CEC6B5EC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93D4213A-932C-6FD1-F260-93CF68C0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9" y="576771"/>
            <a:ext cx="5367781" cy="979204"/>
          </a:xfrm>
        </p:spPr>
        <p:txBody>
          <a:bodyPr/>
          <a:lstStyle/>
          <a:p>
            <a:pPr algn="l"/>
            <a:r>
              <a:rPr lang="en-US" dirty="0"/>
              <a:t>Measuring innovation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492C88E4-4DB1-B661-9DEC-18521C0FCD66}"/>
              </a:ext>
            </a:extLst>
          </p:cNvPr>
          <p:cNvSpPr txBox="1">
            <a:spLocks/>
          </p:cNvSpPr>
          <p:nvPr/>
        </p:nvSpPr>
        <p:spPr>
          <a:xfrm>
            <a:off x="728219" y="1612772"/>
            <a:ext cx="5367781" cy="4833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Innovation Score: </a:t>
            </a:r>
            <a:r>
              <a:rPr lang="en-US" sz="1800" dirty="0"/>
              <a:t>Developed criteria to measure innovation in projects.</a:t>
            </a:r>
          </a:p>
          <a:p>
            <a:r>
              <a:rPr lang="en-US" sz="1800" b="1" dirty="0"/>
              <a:t>Sustainability Index: </a:t>
            </a:r>
            <a:r>
              <a:rPr lang="en-US" sz="1800" dirty="0"/>
              <a:t>Use of sustainable and local materials as an innovation metric.</a:t>
            </a:r>
          </a:p>
          <a:p>
            <a:r>
              <a:rPr lang="en-US" sz="1800" b="1" dirty="0"/>
              <a:t>Innovation per Revision: </a:t>
            </a:r>
            <a:r>
              <a:rPr lang="en-US" sz="1800" dirty="0"/>
              <a:t>Gauging creativity and novelty in design revisions.</a:t>
            </a:r>
          </a:p>
          <a:p>
            <a:r>
              <a:rPr lang="en-US" sz="1800" b="1" dirty="0"/>
              <a:t>Visualization Examples: </a:t>
            </a:r>
            <a:r>
              <a:rPr lang="en-US" sz="1800" dirty="0"/>
              <a:t>Bubble plots, heatmaps showing innovation scores across different projects.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D77D5-56F7-EF33-C0C7-0468199C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93" y="388620"/>
            <a:ext cx="5471316" cy="3111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E8B70C-F4D6-B0E8-B548-A1E8DFC9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51" y="3553360"/>
            <a:ext cx="5471315" cy="30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70B6-5362-A362-9F2A-B8705779C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9C9317-8327-34A7-D62A-19924969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9" y="576771"/>
            <a:ext cx="5744335" cy="979204"/>
          </a:xfrm>
        </p:spPr>
        <p:txBody>
          <a:bodyPr/>
          <a:lstStyle/>
          <a:p>
            <a:r>
              <a:rPr lang="en-US" dirty="0"/>
              <a:t>Insights and Findings</a:t>
            </a:r>
            <a:br>
              <a:rPr lang="en-US" dirty="0"/>
            </a:br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9D9A4633-0051-ECC8-D844-E9F16CC107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BB274903-D95F-C06C-EB9B-CE7A930E06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7FC61BC3-FB9D-AB00-629F-D7AC33BF2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F03A2CB-004F-3D07-09A1-31F282579DD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451E292-C42D-D195-9836-B11EDDD6466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4A962967-0F55-2C86-85D9-C655E0FC3FDF}"/>
              </a:ext>
            </a:extLst>
          </p:cNvPr>
          <p:cNvSpPr txBox="1">
            <a:spLocks/>
          </p:cNvSpPr>
          <p:nvPr/>
        </p:nvSpPr>
        <p:spPr>
          <a:xfrm>
            <a:off x="728219" y="1612772"/>
            <a:ext cx="5744335" cy="48337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Design Efficiency: </a:t>
            </a:r>
            <a:r>
              <a:rPr lang="en-US" sz="1800" dirty="0"/>
              <a:t>Efficient design phases correlate with higher client satisfaction and lower costs.</a:t>
            </a:r>
          </a:p>
          <a:p>
            <a:r>
              <a:rPr lang="en-US" sz="1800" b="1" dirty="0"/>
              <a:t>Innovation Drivers: </a:t>
            </a:r>
            <a:r>
              <a:rPr lang="en-US" sz="1800" dirty="0"/>
              <a:t>Projects with higher innovation scores utilize sustainable materials and involve higher client feedback.</a:t>
            </a:r>
          </a:p>
          <a:p>
            <a:r>
              <a:rPr lang="en-US" sz="1800" b="1" dirty="0"/>
              <a:t>Impact of Complexity: </a:t>
            </a:r>
            <a:r>
              <a:rPr lang="en-US" sz="1800" dirty="0"/>
              <a:t>Higher complexity often requires larger teams and longer durations, impacting both efficiency and innovation.</a:t>
            </a:r>
          </a:p>
          <a:p>
            <a:r>
              <a:rPr lang="en-US" sz="1800" dirty="0"/>
              <a:t>However, some projects were outliers and anomalies which did not follow the concluded insights.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92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609566"/>
            <a:ext cx="5963070" cy="70627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315844"/>
            <a:ext cx="5918745" cy="4975225"/>
          </a:xfrm>
        </p:spPr>
        <p:txBody>
          <a:bodyPr/>
          <a:lstStyle/>
          <a:p>
            <a:r>
              <a:rPr lang="en-US" sz="1800" dirty="0"/>
              <a:t>The project provides valuable insights into improving design efficiency and fostering innovation.</a:t>
            </a:r>
          </a:p>
          <a:p>
            <a:r>
              <a:rPr lang="en-US" sz="1800" b="1" dirty="0"/>
              <a:t>Future Scope:</a:t>
            </a:r>
          </a:p>
          <a:p>
            <a:r>
              <a:rPr lang="en-US" sz="1800" dirty="0"/>
              <a:t>• Integration of predictive analytics to forecast project outcomes.</a:t>
            </a:r>
          </a:p>
          <a:p>
            <a:r>
              <a:rPr lang="en-US" sz="1800" dirty="0"/>
              <a:t>• Expansion to include more variables and additional data sources.</a:t>
            </a:r>
          </a:p>
          <a:p>
            <a:r>
              <a:rPr lang="en-US" sz="1800" b="1" dirty="0"/>
              <a:t>Impact: </a:t>
            </a:r>
          </a:p>
          <a:p>
            <a:r>
              <a:rPr lang="en-US" sz="1800" dirty="0"/>
              <a:t>Better decision-making and strategic planning for design processes.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19" y="653461"/>
            <a:ext cx="4834517" cy="527729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19" y="1306810"/>
            <a:ext cx="5026674" cy="4917415"/>
          </a:xfrm>
        </p:spPr>
        <p:txBody>
          <a:bodyPr/>
          <a:lstStyle/>
          <a:p>
            <a:r>
              <a:rPr lang="en-US" sz="1600" dirty="0"/>
              <a:t>INTRODUCTION </a:t>
            </a:r>
          </a:p>
          <a:p>
            <a:r>
              <a:rPr lang="en-US" sz="1600" dirty="0"/>
              <a:t>Objective and key focus areas</a:t>
            </a:r>
          </a:p>
          <a:p>
            <a:r>
              <a:rPr lang="en-US" sz="1600" dirty="0"/>
              <a:t>Tools used</a:t>
            </a:r>
          </a:p>
          <a:p>
            <a:r>
              <a:rPr lang="en-US" sz="1600" dirty="0"/>
              <a:t>Problem Statement</a:t>
            </a:r>
          </a:p>
          <a:p>
            <a:r>
              <a:rPr lang="en-US" sz="1600" dirty="0"/>
              <a:t>Data collection</a:t>
            </a:r>
          </a:p>
          <a:p>
            <a:r>
              <a:rPr lang="en-US" sz="1600" dirty="0"/>
              <a:t>Data Cleaning and preprocessing</a:t>
            </a:r>
          </a:p>
          <a:p>
            <a:r>
              <a:rPr lang="en-US" sz="1600" dirty="0"/>
              <a:t>Key metrics for Design Efficiency</a:t>
            </a:r>
          </a:p>
          <a:p>
            <a:r>
              <a:rPr lang="en-US" sz="1600" dirty="0"/>
              <a:t>Measuring innovation</a:t>
            </a:r>
          </a:p>
          <a:p>
            <a:r>
              <a:rPr lang="en-US" sz="1600" dirty="0"/>
              <a:t>Insights and Findings</a:t>
            </a:r>
          </a:p>
          <a:p>
            <a:r>
              <a:rPr lang="en-US" sz="1600" dirty="0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4637" y="600919"/>
            <a:ext cx="4729163" cy="5372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Design Efficiency and Innovation project aims to provide valuable insights into optimizing design processes and fostering innovation across various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By leveraging data visualization techniques, this project helps stakeholders analyze key metrics such as design phase duration, cost efficiency, and innovation scores.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goal is to enhance decision-making, reduce costs, and encourage sustainable and creative approaches in project execution, ultimately leading to improved project outcomes and client satisfaction.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120" y="1216465"/>
            <a:ext cx="5915541" cy="626050"/>
          </a:xfrm>
        </p:spPr>
        <p:txBody>
          <a:bodyPr/>
          <a:lstStyle/>
          <a:p>
            <a:r>
              <a:rPr lang="en-US" sz="3200" dirty="0"/>
              <a:t>objective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120" y="1842515"/>
            <a:ext cx="5915541" cy="1085641"/>
          </a:xfrm>
        </p:spPr>
        <p:txBody>
          <a:bodyPr/>
          <a:lstStyle/>
          <a:p>
            <a:r>
              <a:rPr lang="en-US" sz="1800" dirty="0"/>
              <a:t>To analyze and enhance design efficiency and innovation across various projects.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10FE9-1811-C0D7-2858-9E44B93D4D7D}"/>
              </a:ext>
            </a:extLst>
          </p:cNvPr>
          <p:cNvSpPr txBox="1"/>
          <p:nvPr/>
        </p:nvSpPr>
        <p:spPr>
          <a:xfrm>
            <a:off x="5532120" y="3105834"/>
            <a:ext cx="5915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all" spc="60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rial Black"/>
                <a:ea typeface="+mj-ea"/>
                <a:cs typeface="Arial Black" panose="020B0604020202020204" pitchFamily="34" charset="0"/>
              </a:rPr>
              <a:t>Key focus areas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0FCE7-97E2-CB98-DC4C-E66C20086FF8}"/>
              </a:ext>
            </a:extLst>
          </p:cNvPr>
          <p:cNvSpPr txBox="1"/>
          <p:nvPr/>
        </p:nvSpPr>
        <p:spPr>
          <a:xfrm>
            <a:off x="5532120" y="3684126"/>
            <a:ext cx="5840730" cy="242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Optimizing design processes for better efficiency.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Measuring and promoting innovation in project execution.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9EDA1A-D1F5-447E-471D-B7AC6EAA8BDB}"/>
              </a:ext>
            </a:extLst>
          </p:cNvPr>
          <p:cNvSpPr txBox="1">
            <a:spLocks/>
          </p:cNvSpPr>
          <p:nvPr/>
        </p:nvSpPr>
        <p:spPr>
          <a:xfrm>
            <a:off x="1201248" y="842295"/>
            <a:ext cx="5915541" cy="6260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cap="all" spc="0" baseline="0">
                <a:solidFill>
                  <a:schemeClr val="tx1"/>
                </a:solidFill>
                <a:latin typeface="+mn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200" dirty="0"/>
              <a:t>Tools used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1B1E89-DB23-6F00-8374-97D12FCDE28D}"/>
              </a:ext>
            </a:extLst>
          </p:cNvPr>
          <p:cNvSpPr txBox="1">
            <a:spLocks/>
          </p:cNvSpPr>
          <p:nvPr/>
        </p:nvSpPr>
        <p:spPr>
          <a:xfrm>
            <a:off x="1201248" y="1509263"/>
            <a:ext cx="5915541" cy="3199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1" i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Pandas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Matplotlib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Seaborn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Power BI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77860"/>
            <a:ext cx="10122632" cy="65205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0260892-03E5-2804-5A98-A75FB37EDA75}"/>
              </a:ext>
            </a:extLst>
          </p:cNvPr>
          <p:cNvSpPr txBox="1">
            <a:spLocks/>
          </p:cNvSpPr>
          <p:nvPr/>
        </p:nvSpPr>
        <p:spPr>
          <a:xfrm>
            <a:off x="850900" y="1612772"/>
            <a:ext cx="10122632" cy="3792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Challenges Addressed:</a:t>
            </a:r>
          </a:p>
          <a:p>
            <a:r>
              <a:rPr lang="en-US" sz="1800" dirty="0"/>
              <a:t>• Inefficiencies in design phases leading to increased costs and delays.</a:t>
            </a:r>
          </a:p>
          <a:p>
            <a:r>
              <a:rPr lang="en-US" sz="1800" dirty="0"/>
              <a:t>• Difficulty in quantifying and encouraging innovation in project designs.</a:t>
            </a:r>
          </a:p>
          <a:p>
            <a:endParaRPr lang="en-US" sz="1800" dirty="0"/>
          </a:p>
          <a:p>
            <a:r>
              <a:rPr lang="en-US" sz="1800" b="1" dirty="0"/>
              <a:t>Proposed Solution: </a:t>
            </a:r>
          </a:p>
          <a:p>
            <a:r>
              <a:rPr lang="en-US" sz="1800" dirty="0"/>
              <a:t>Develop a dashboard to visualize key metrics related to design efficiency and innovation, enabling data-driven decision-making.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86" y="546033"/>
            <a:ext cx="10122632" cy="652054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5368" y="4606290"/>
            <a:ext cx="4858994" cy="1466917"/>
          </a:xfrm>
        </p:spPr>
        <p:txBody>
          <a:bodyPr/>
          <a:lstStyle/>
          <a:p>
            <a:r>
              <a:rPr lang="en-US" dirty="0"/>
              <a:t>Overview of Key Data Points</a:t>
            </a:r>
          </a:p>
          <a:p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64381" y="1554480"/>
            <a:ext cx="2226360" cy="4518727"/>
          </a:xfrm>
        </p:spPr>
        <p:txBody>
          <a:bodyPr/>
          <a:lstStyle/>
          <a:p>
            <a:r>
              <a:rPr lang="en-US" dirty="0"/>
              <a:t>Data Source 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05642" y="2354582"/>
            <a:ext cx="1943837" cy="34606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CSV files with data about different projects completed in Delhi.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Later these CSV files were compiled together to perform data cleaning and preprocessing on them.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442" y="1554480"/>
            <a:ext cx="2232075" cy="4518727"/>
          </a:xfrm>
        </p:spPr>
        <p:txBody>
          <a:bodyPr/>
          <a:lstStyle/>
          <a:p>
            <a:r>
              <a:rPr lang="en-US" dirty="0"/>
              <a:t>Key Data Points: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93560" y="2354581"/>
            <a:ext cx="1943837" cy="356081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Design Phase Duration Total Project Duration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Efficiency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Innovation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Client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Sustainable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Design Complexity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Neighborhood (location-based insights)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92E631-68BE-4E48-623B-3DF3DDA7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" t="3099" r="3236"/>
          <a:stretch/>
        </p:blipFill>
        <p:spPr>
          <a:xfrm>
            <a:off x="575368" y="1554480"/>
            <a:ext cx="4858994" cy="26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C4819-4C59-28C4-AD2E-228A0B57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6A2D42-618F-99CF-831B-EC597061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86" y="365760"/>
            <a:ext cx="10122632" cy="1097279"/>
          </a:xfrm>
        </p:spPr>
        <p:txBody>
          <a:bodyPr/>
          <a:lstStyle/>
          <a:p>
            <a:r>
              <a:rPr lang="en-US" dirty="0"/>
              <a:t>Data Cleaning and 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37945-29E5-DCEB-0B72-2776F127C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5368" y="4606290"/>
            <a:ext cx="4858994" cy="1466917"/>
          </a:xfrm>
        </p:spPr>
        <p:txBody>
          <a:bodyPr/>
          <a:lstStyle/>
          <a:p>
            <a:r>
              <a:rPr lang="en-US" dirty="0"/>
              <a:t>Tools :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9CE37B0-976C-3781-BC57-7192EDFE80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764380" y="1803405"/>
            <a:ext cx="5482739" cy="4269802"/>
          </a:xfrm>
        </p:spPr>
        <p:txBody>
          <a:bodyPr/>
          <a:lstStyle/>
          <a:p>
            <a:r>
              <a:rPr lang="en-US" dirty="0"/>
              <a:t>Steps Taken 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01F60A-CE15-BA98-DBC1-D9714E21CD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20202" y="2454761"/>
            <a:ext cx="5061316" cy="346155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Handling Missing Data: Replaced missing values with column means.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Removing Duplicates: Ensured data integrity by removing duplicate entries.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Feature Engineering: Created new metrics such as </a:t>
            </a:r>
            <a:r>
              <a:rPr lang="en-US" sz="1600" i="1" dirty="0"/>
              <a:t>Design-to-Total Duration Ratio </a:t>
            </a:r>
            <a:r>
              <a:rPr lang="en-US" sz="1600" dirty="0"/>
              <a:t>and </a:t>
            </a:r>
            <a:r>
              <a:rPr lang="en-US" sz="1600" i="1" dirty="0"/>
              <a:t>Innovation per Revision</a:t>
            </a:r>
            <a:r>
              <a:rPr lang="en-US" sz="1600" dirty="0"/>
              <a:t> to provide deeper insights.</a:t>
            </a:r>
          </a:p>
          <a:p>
            <a:endParaRPr lang="en-US" dirty="0"/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811F6426-66FD-FFF0-1E7B-CF2B1D9E752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7EAAE4C9-9D25-3481-596E-0AE820DD4B5D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2A7CC-88A8-0A87-94EB-E7C6A164E17B}"/>
              </a:ext>
            </a:extLst>
          </p:cNvPr>
          <p:cNvSpPr txBox="1"/>
          <p:nvPr/>
        </p:nvSpPr>
        <p:spPr>
          <a:xfrm>
            <a:off x="575368" y="5269981"/>
            <a:ext cx="462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 and NumPy for data manipulation.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C5863-844F-3887-A272-5ADDC488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1" r="1912" b="3076"/>
          <a:stretch/>
        </p:blipFill>
        <p:spPr>
          <a:xfrm>
            <a:off x="411629" y="1803405"/>
            <a:ext cx="5024003" cy="26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9" y="450562"/>
            <a:ext cx="4567228" cy="1877976"/>
          </a:xfrm>
        </p:spPr>
        <p:txBody>
          <a:bodyPr/>
          <a:lstStyle/>
          <a:p>
            <a:r>
              <a:rPr lang="en-US" dirty="0"/>
              <a:t>Key metrics for Design Efficiency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Design efficiency and innovation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CC8FC873-0876-C947-E550-C3179319174A}"/>
              </a:ext>
            </a:extLst>
          </p:cNvPr>
          <p:cNvSpPr txBox="1">
            <a:spLocks/>
          </p:cNvSpPr>
          <p:nvPr/>
        </p:nvSpPr>
        <p:spPr>
          <a:xfrm>
            <a:off x="5497830" y="450562"/>
            <a:ext cx="5715000" cy="58405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Design Phase Duration vs. Total Duration:</a:t>
            </a:r>
            <a:r>
              <a:rPr lang="en-US" sz="1800" dirty="0"/>
              <a:t> Understand how efficient the design phase is in the overall project lifecycle.</a:t>
            </a:r>
          </a:p>
          <a:p>
            <a:r>
              <a:rPr lang="en-US" sz="1800" b="1" dirty="0"/>
              <a:t>Cost Efficiency: </a:t>
            </a:r>
          </a:p>
          <a:p>
            <a:r>
              <a:rPr lang="en-US" sz="1800" dirty="0"/>
              <a:t>Analyze the cost implications of design decisions.</a:t>
            </a:r>
          </a:p>
          <a:p>
            <a:r>
              <a:rPr lang="en-US" sz="1800" b="1" dirty="0"/>
              <a:t>Team Size and Complexity: </a:t>
            </a:r>
          </a:p>
          <a:p>
            <a:r>
              <a:rPr lang="en-US" sz="1800" dirty="0"/>
              <a:t>Assess the relationship between team size and the complexity of design.</a:t>
            </a:r>
          </a:p>
          <a:p>
            <a:r>
              <a:rPr lang="en-US" sz="1800" b="1" dirty="0"/>
              <a:t>Visualization Examples: </a:t>
            </a:r>
          </a:p>
          <a:p>
            <a:r>
              <a:rPr lang="en-US" sz="1800" dirty="0"/>
              <a:t>Line plots, bar charts showing design duration, cost efficiency.</a:t>
            </a:r>
          </a:p>
          <a:p>
            <a:r>
              <a:rPr lang="en-US" sz="1800" i="1" dirty="0"/>
              <a:t>(Refer to next slide for visuals)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673</Words>
  <Application>Microsoft Macintosh PowerPoint</Application>
  <PresentationFormat>Widescreen</PresentationFormat>
  <Paragraphs>121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Avenir Next LT Pro</vt:lpstr>
      <vt:lpstr>Calibri</vt:lpstr>
      <vt:lpstr>Gill Sans Ultra Bold</vt:lpstr>
      <vt:lpstr>Office Theme</vt:lpstr>
      <vt:lpstr>Design efficiency and innovation an Interactive Data Visualization Project </vt:lpstr>
      <vt:lpstr>AGENDA</vt:lpstr>
      <vt:lpstr>INTRO</vt:lpstr>
      <vt:lpstr>objective</vt:lpstr>
      <vt:lpstr>PowerPoint Presentation</vt:lpstr>
      <vt:lpstr>Problem statement</vt:lpstr>
      <vt:lpstr>Data collection</vt:lpstr>
      <vt:lpstr>Data Cleaning and preprocessing</vt:lpstr>
      <vt:lpstr>Key metrics for Design Efficiency</vt:lpstr>
      <vt:lpstr>Visualization Examples: </vt:lpstr>
      <vt:lpstr>Measuring innovation</vt:lpstr>
      <vt:lpstr>Insights and Findings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2024-08-30T15:50:14Z</dcterms:modified>
</cp:coreProperties>
</file>